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</p:sldMasterIdLst>
  <p:notesMasterIdLst>
    <p:notesMasterId r:id="rId47"/>
  </p:notesMasterIdLst>
  <p:sldIdLst>
    <p:sldId id="945" r:id="rId5"/>
    <p:sldId id="985" r:id="rId6"/>
    <p:sldId id="986" r:id="rId7"/>
    <p:sldId id="944" r:id="rId8"/>
    <p:sldId id="978" r:id="rId9"/>
    <p:sldId id="946" r:id="rId10"/>
    <p:sldId id="947" r:id="rId11"/>
    <p:sldId id="979" r:id="rId12"/>
    <p:sldId id="980" r:id="rId13"/>
    <p:sldId id="948" r:id="rId14"/>
    <p:sldId id="949" r:id="rId15"/>
    <p:sldId id="951" r:id="rId16"/>
    <p:sldId id="952" r:id="rId17"/>
    <p:sldId id="988" r:id="rId18"/>
    <p:sldId id="989" r:id="rId19"/>
    <p:sldId id="990" r:id="rId20"/>
    <p:sldId id="991" r:id="rId21"/>
    <p:sldId id="992" r:id="rId22"/>
    <p:sldId id="993" r:id="rId23"/>
    <p:sldId id="994" r:id="rId24"/>
    <p:sldId id="995" r:id="rId25"/>
    <p:sldId id="996" r:id="rId26"/>
    <p:sldId id="997" r:id="rId27"/>
    <p:sldId id="998" r:id="rId28"/>
    <p:sldId id="999" r:id="rId29"/>
    <p:sldId id="1000" r:id="rId30"/>
    <p:sldId id="1001" r:id="rId31"/>
    <p:sldId id="1002" r:id="rId32"/>
    <p:sldId id="1003" r:id="rId33"/>
    <p:sldId id="1004" r:id="rId34"/>
    <p:sldId id="1005" r:id="rId35"/>
    <p:sldId id="1006" r:id="rId36"/>
    <p:sldId id="1007" r:id="rId37"/>
    <p:sldId id="1008" r:id="rId38"/>
    <p:sldId id="1009" r:id="rId39"/>
    <p:sldId id="1010" r:id="rId40"/>
    <p:sldId id="1011" r:id="rId41"/>
    <p:sldId id="1012" r:id="rId42"/>
    <p:sldId id="1013" r:id="rId43"/>
    <p:sldId id="1014" r:id="rId44"/>
    <p:sldId id="1015" r:id="rId45"/>
    <p:sldId id="1016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r>
                  <a:rPr lang="tr-TR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Mathemat</a:t>
                </a:r>
                <a:r>
                  <a:rPr lang="en-US" sz="14400" b="1" dirty="0" err="1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ics</a:t>
                </a:r>
                <a:r>
                  <a:rPr lang="en-US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- II</a:t>
                </a: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𝟓</m:t>
                          </m:r>
                        </m:e>
                        <m:sup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𝒕𝒉</m:t>
                          </m:r>
                          <m: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  </m:t>
                          </m:r>
                        </m:sup>
                      </m:sSup>
                      <m:r>
                        <a:rPr lang="en-US" sz="9600" b="1" ker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𝑳𝒆𝒄𝒕𝒖𝒓𝒆</m:t>
                      </m:r>
                    </m:oMath>
                  </m:oMathPara>
                </a14:m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First Year</a:t>
                </a:r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lecturer</a:t>
                </a:r>
                <a:endParaRPr lang="en-US" sz="9600" b="1" kern="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Wisam</a:t>
                </a:r>
                <a:r>
                  <a:rPr lang="en-US" sz="96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Hayder</a:t>
                </a:r>
                <a:endParaRPr lang="en-US" sz="96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4800" b="1" kern="0" dirty="0" smtClean="0">
                    <a:latin typeface="Times New Roman"/>
                    <a:ea typeface="Calibri"/>
                  </a:rPr>
                  <a:t>2021</a:t>
                </a:r>
                <a:endParaRPr lang="en-US" sz="4800" b="1" kern="0" dirty="0"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5496" y="283124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4217" y="386100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8" y="1412776"/>
            <a:ext cx="755530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906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47050" y="279716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455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8269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7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355" y="1111481"/>
            <a:ext cx="8380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points P(x, y, z) satisfy the equations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7" y="1603924"/>
            <a:ext cx="7056784" cy="146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1" y="3069921"/>
            <a:ext cx="291761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8" y="29336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19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181943"/>
            <a:ext cx="4181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and Spheres in Space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8" y="1657810"/>
            <a:ext cx="6223797" cy="145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17796"/>
            <a:ext cx="5837195" cy="333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50" y="3234262"/>
            <a:ext cx="2400372" cy="310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7" y="1574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3688" y="257925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756" y="1340768"/>
            <a:ext cx="8371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interpret these equations and 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inequalities geometrically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49512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95736" y="27131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5822" y="1268760"/>
                <a:ext cx="8618666" cy="4557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Ex. 3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Give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 geometric description of the set of points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in space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whose coordinates satisfy the given pairs of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equations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(1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x = 2, y =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3, </a:t>
                </a:r>
                <a:r>
                  <a:rPr lang="en-US" sz="24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x = -1, z = 0, </a:t>
                </a:r>
                <a:r>
                  <a:rPr lang="en-US" sz="24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(3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y = 0, z =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0, </a:t>
                </a:r>
                <a:r>
                  <a:rPr lang="en-US" sz="24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(4)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pl-PL" sz="2400" b="1" dirty="0">
                    <a:latin typeface="Times New Roman" pitchFamily="18" charset="0"/>
                    <a:cs typeface="Times New Roman" pitchFamily="18" charset="0"/>
                  </a:rPr>
                  <a:t>, z = </a:t>
                </a:r>
                <a:r>
                  <a:rPr lang="pl-PL" sz="2400" b="1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(5)</a:t>
                </a:r>
                <a:r>
                  <a:rPr lang="en-US" sz="24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pl-PL" sz="2400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b="1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pPr>
                  <a:buClr>
                    <a:srgbClr val="C00000"/>
                  </a:buClr>
                </a:pP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Sol.</a:t>
                </a:r>
              </a:p>
              <a:p>
                <a:pPr>
                  <a:buClr>
                    <a:srgbClr val="C00000"/>
                  </a:buClr>
                </a:pP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line through the point (2,3,0) parallel to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z-axis.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line through the point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(-1,0,0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 parallel to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y-axis.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3.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x-axis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4.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in the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-plane.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5.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=1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in the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yz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-plane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2" y="1268760"/>
                <a:ext cx="8618666" cy="4557658"/>
              </a:xfrm>
              <a:prstGeom prst="rect">
                <a:avLst/>
              </a:prstGeom>
              <a:blipFill rotWithShape="1">
                <a:blip r:embed="rId4"/>
                <a:stretch>
                  <a:fillRect l="-1132" t="-1070" r="-283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8" y="27131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331" y="1089796"/>
            <a:ext cx="8884996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escribe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sets of points in space whose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coordinates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satisfy the given inequalities or combinations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inequalities.</a:t>
            </a:r>
          </a:p>
          <a:p>
            <a:pPr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Clr>
                <a:srgbClr val="C00000"/>
              </a:buClr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Sol.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The first quadrant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-plane.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(b)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fourth quadrant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-plane.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(a) The slab bounded by the planes x 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 and 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The square column bounded by the planes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x= 0, x =1, y =0, y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The unit cube in the first octant having one vertex at the origin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015578" cy="13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66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23364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735" y="1442779"/>
                <a:ext cx="8197713" cy="462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Ex 4.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centers and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radius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of the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spheres.</a:t>
                </a:r>
              </a:p>
              <a:p>
                <a:pPr>
                  <a:buClr>
                    <a:srgbClr val="C00000"/>
                  </a:buClr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1.</a:t>
                </a:r>
              </a:p>
              <a:p>
                <a:pPr>
                  <a:buClr>
                    <a:srgbClr val="C00000"/>
                  </a:buClr>
                </a:pP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Sol.</a:t>
                </a:r>
                <a:r>
                  <a:rPr lang="en-US" sz="2400" dirty="0" smtClean="0"/>
                  <a:t> </a:t>
                </a:r>
              </a:p>
              <a:p>
                <a:pPr>
                  <a:buClr>
                    <a:srgbClr val="C00000"/>
                  </a:buClr>
                </a:pPr>
                <a:endParaRPr lang="en-US" sz="2400" dirty="0"/>
              </a:p>
              <a:p>
                <a:pPr marL="457200" indent="-457200">
                  <a:buClr>
                    <a:srgbClr val="C00000"/>
                  </a:buClr>
                  <a:buAutoNum type="arabicPeriod"/>
                </a:pPr>
                <a:r>
                  <a:rPr lang="it-IT" sz="2400" dirty="0" smtClean="0">
                    <a:latin typeface="Times New Roman" pitchFamily="18" charset="0"/>
                    <a:cs typeface="Times New Roman" pitchFamily="18" charset="0"/>
                  </a:rPr>
                  <a:t>center (</a:t>
                </a:r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it-IT" sz="2400" dirty="0" smtClean="0">
                    <a:latin typeface="Times New Roman" pitchFamily="18" charset="0"/>
                    <a:cs typeface="Times New Roman" pitchFamily="18" charset="0"/>
                  </a:rPr>
                  <a:t>2, 0, </a:t>
                </a:r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2), radius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it-IT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Clr>
                    <a:srgbClr val="C00000"/>
                  </a:buClr>
                  <a:buAutoNum type="arabicPeriod"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Clr>
                    <a:srgbClr val="C00000"/>
                  </a:buClr>
                  <a:buAutoNum type="arabicPeriod"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v-SE" sz="2400" dirty="0">
                    <a:latin typeface="Times New Roman" pitchFamily="18" charset="0"/>
                    <a:cs typeface="Times New Roman" pitchFamily="18" charset="0"/>
                  </a:rPr>
                  <a:t>center </a:t>
                </a:r>
                <a:r>
                  <a:rPr lang="sv-SE" sz="2400" dirty="0" smtClean="0">
                    <a:latin typeface="Times New Roman" pitchFamily="18" charset="0"/>
                    <a:cs typeface="Times New Roman" pitchFamily="18" charset="0"/>
                  </a:rPr>
                  <a:t>(1,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sv-SE" sz="2400" i="1"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sv-SE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latin typeface="Cambria Math"/>
                            <a:cs typeface="Times New Roman" pitchFamily="18" charset="0"/>
                          </a:rPr>
                          <m:t>, −3</m:t>
                        </m:r>
                      </m:e>
                    </m:box>
                  </m:oMath>
                </a14:m>
                <a:r>
                  <a:rPr lang="sv-SE" sz="2400" dirty="0" smtClean="0">
                    <a:latin typeface="Times New Roman" pitchFamily="18" charset="0"/>
                    <a:cs typeface="Times New Roman" pitchFamily="18" charset="0"/>
                  </a:rPr>
                  <a:t> ), </a:t>
                </a:r>
                <a:r>
                  <a:rPr lang="sv-SE" sz="2400" dirty="0">
                    <a:latin typeface="Times New Roman" pitchFamily="18" charset="0"/>
                    <a:cs typeface="Times New Roman" pitchFamily="18" charset="0"/>
                  </a:rPr>
                  <a:t>radius 5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5" y="1442779"/>
                <a:ext cx="8197713" cy="4624023"/>
              </a:xfrm>
              <a:prstGeom prst="rect">
                <a:avLst/>
              </a:prstGeom>
              <a:blipFill rotWithShape="1">
                <a:blip r:embed="rId4"/>
                <a:stretch>
                  <a:fillRect l="-1190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46" y="2132856"/>
            <a:ext cx="5484147" cy="149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574" y="1065902"/>
            <a:ext cx="84965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quantity such as force, displacement, or velocity is called a vector and is represented by a directed line segment (Figure 12.7).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arrow points in the direction of the action and its length gives the magnitude of the action in terms of a suitably chosen unit.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2" y="1340768"/>
            <a:ext cx="83258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 force vector points in the direction in which the force acts and its length is a measure of the force’s strength; a velocity vector points in the direction of motion and its length is the speed of the moving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619015" cy="25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9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98112" y="20910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0552" y="1362254"/>
            <a:ext cx="82579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Coordinate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locate a point in a plane, two numbers are necessary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any point in the plane 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pair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b)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real numbers, 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coordinate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 is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-coordinate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a plane is called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locate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point in space, three numbers are required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represent any point in space by an ordered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real numbers.</a:t>
            </a:r>
          </a:p>
        </p:txBody>
      </p:sp>
    </p:spTree>
    <p:extLst>
      <p:ext uri="{BB962C8B-B14F-4D97-AF65-F5344CB8AC3E}">
        <p14:creationId xmlns:p14="http://schemas.microsoft.com/office/powerpoint/2010/main" val="22243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22568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12.8 displays the velocity vector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location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particle moving along a path in the plane or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57" y="2371764"/>
            <a:ext cx="6132333" cy="351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6" y="1067590"/>
            <a:ext cx="839941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396765"/>
            <a:ext cx="8283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arrows we use when we draw vectors are understood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represent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same vector if they have the same length,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parallel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point in the same direction (Figure 12.9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regardless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initial point.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23" y="3645024"/>
            <a:ext cx="23768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9" y="1196752"/>
            <a:ext cx="6780846" cy="25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5" y="4005064"/>
            <a:ext cx="820216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" y="5427574"/>
            <a:ext cx="83951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28" y="1196752"/>
            <a:ext cx="285991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78077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7448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1" y="3573016"/>
            <a:ext cx="70434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0" y="1248102"/>
            <a:ext cx="3997697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Algebra Operations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5" y="1851636"/>
            <a:ext cx="6923547" cy="15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01" y="3383778"/>
            <a:ext cx="5544616" cy="290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19" y="1382313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7" y="1478044"/>
            <a:ext cx="7115173" cy="15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28553"/>
            <a:ext cx="3231563" cy="226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4819"/>
            <a:ext cx="7272808" cy="25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1" y="4076148"/>
            <a:ext cx="2877130" cy="18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73582"/>
            <a:ext cx="2376264" cy="230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86" y="4677559"/>
            <a:ext cx="2914129" cy="8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3863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8" y="1196752"/>
            <a:ext cx="6467919" cy="310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3" y="4140228"/>
            <a:ext cx="7067830" cy="23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321717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4346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84" y="2420888"/>
            <a:ext cx="24704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20176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1784" y="1196753"/>
            <a:ext cx="84066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represent points in space, we first choose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fixed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O (the origin) and three directed lines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 that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perpendicular to each other, called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axes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labeled the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y-axis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z-axis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C00000"/>
              </a:buClr>
            </a:pP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we think of the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x-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y-axes as being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horizontal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z-axis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vertical, and we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draw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orientation of</a:t>
            </a: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axes as in Figure 1.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Ø"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4634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0" y="3212976"/>
            <a:ext cx="36715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0" y="1222109"/>
            <a:ext cx="6675682" cy="310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4525393"/>
            <a:ext cx="744489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65883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" y="1196752"/>
            <a:ext cx="6814769" cy="255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0" y="3754047"/>
            <a:ext cx="6659049" cy="25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391316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7" y="2756719"/>
            <a:ext cx="3172805" cy="36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1" y="1196752"/>
            <a:ext cx="83349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380243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7102" y="1223216"/>
            <a:ext cx="25671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Dot Product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3951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" y="4361912"/>
            <a:ext cx="8455225" cy="16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265684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44" y="3573016"/>
            <a:ext cx="3335456" cy="25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" y="1124744"/>
            <a:ext cx="7740070" cy="13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0" y="2780928"/>
            <a:ext cx="56365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3515018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1560" y="1196752"/>
            <a:ext cx="53069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(Orthogonal) Vectors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" y="1988840"/>
            <a:ext cx="76033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" y="4725144"/>
            <a:ext cx="6050776" cy="13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1637704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1" y="1700808"/>
            <a:ext cx="847428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160227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696744" cy="291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6" y="4325402"/>
            <a:ext cx="3232326" cy="143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57754"/>
            <a:ext cx="3525052" cy="140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1" y="5848565"/>
            <a:ext cx="3097481" cy="5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92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9" y="1340768"/>
            <a:ext cx="55720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068960"/>
            <a:ext cx="6264696" cy="31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8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1196752"/>
            <a:ext cx="843274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97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526" y="1200726"/>
            <a:ext cx="83939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of the z-axis is determined by the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right-hand rule</a:t>
            </a:r>
            <a:r>
              <a:rPr lang="en-US" sz="2400" b="1" dirty="0" smtClean="0">
                <a:latin typeface="Arial-BoldMT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illustrated in Figure 2:</a:t>
            </a:r>
          </a:p>
          <a:p>
            <a:endParaRPr lang="en-US" sz="2400" dirty="0">
              <a:latin typeface="ArialMT"/>
            </a:endParaRPr>
          </a:p>
          <a:p>
            <a:endParaRPr lang="en-US" sz="2400" dirty="0" smtClean="0">
              <a:latin typeface="ArialMT"/>
            </a:endParaRPr>
          </a:p>
          <a:p>
            <a:endParaRPr lang="en-US" sz="2400" dirty="0" smtClean="0">
              <a:latin typeface="ArialMT"/>
            </a:endParaRPr>
          </a:p>
          <a:p>
            <a:endParaRPr lang="en-US" sz="2400" dirty="0">
              <a:latin typeface="ArialMT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curl the fingers of your right hand around the z-axis in the direction of a 90° counterclockwise rotation from the positive x-axis to the positive y-axis, then your thumb points in the positive direction of the z-axis.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8541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21" y="1916832"/>
            <a:ext cx="2302936" cy="20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7" y="1340768"/>
            <a:ext cx="804473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72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338289" cy="244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" y="4653136"/>
            <a:ext cx="8783048" cy="15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70" y="2677063"/>
            <a:ext cx="2671230" cy="192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99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9962" y="233644"/>
            <a:ext cx="1244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4374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0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7" y="293363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414" y="1217813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coordinate axes determine the three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planes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Figure 3(a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-plane is the plane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contains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x- and y-axes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the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-plane contains the</a:t>
            </a:r>
          </a:p>
          <a:p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y-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z-axes; the </a:t>
            </a:r>
            <a:r>
              <a:rPr lang="en-US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-plane contains </a:t>
            </a: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 x-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z-axes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three coordinate planes</a:t>
            </a:r>
          </a:p>
          <a:p>
            <a:pPr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divide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into eight parts,</a:t>
            </a:r>
          </a:p>
          <a:p>
            <a:pPr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called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octants.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first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octant,</a:t>
            </a:r>
          </a:p>
          <a:p>
            <a:pPr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foreground, is determined</a:t>
            </a:r>
          </a:p>
          <a:p>
            <a:pPr algn="just"/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axes.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70" y="1988840"/>
            <a:ext cx="2848583" cy="278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tr-TR" sz="28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47050" y="168241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092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57118" y="233644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7557041" cy="493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6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5" y="1628800"/>
            <a:ext cx="79388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255302"/>
            <a:ext cx="51778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and the Geometry of Space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1" y="1484784"/>
            <a:ext cx="77597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12395</TotalTime>
  <Words>1056</Words>
  <Application>Microsoft Office PowerPoint</Application>
  <PresentationFormat>On-screen Show (4:3)</PresentationFormat>
  <Paragraphs>206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Teması</vt:lpstr>
      <vt:lpstr>1_Office Teması</vt:lpstr>
      <vt:lpstr>2_Office Teması</vt:lpstr>
      <vt:lpstr>3_Office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1008</cp:revision>
  <dcterms:created xsi:type="dcterms:W3CDTF">2006-09-03T22:05:48Z</dcterms:created>
  <dcterms:modified xsi:type="dcterms:W3CDTF">2021-06-19T19:39:28Z</dcterms:modified>
</cp:coreProperties>
</file>